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8" r:id="rId4"/>
    <p:sldId id="262" r:id="rId5"/>
    <p:sldId id="259" r:id="rId6"/>
    <p:sldId id="261" r:id="rId7"/>
    <p:sldId id="260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/>
    <p:restoredTop sz="94645"/>
  </p:normalViewPr>
  <p:slideViewPr>
    <p:cSldViewPr snapToGrid="0">
      <p:cViewPr>
        <p:scale>
          <a:sx n="89" d="100"/>
          <a:sy n="89" d="100"/>
        </p:scale>
        <p:origin x="872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94567-7D12-45DC-B619-BE128248D32E}" type="datetimeFigureOut">
              <a:rPr lang="de-DE" smtClean="0"/>
              <a:t>29.04.24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4522-0602-48D4-8D1E-CA2360CD0B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321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0E598-7BDE-95C9-7809-70184C513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9DD83B-B299-8FB2-32E6-5B6765314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5258DA-FB94-69BE-05CD-C9828DE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4C5F-D0F4-4AEF-8F3D-12D1E938BD98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216B17-4B76-1D23-74E6-7891545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5878A0-B1E1-A003-54E3-38804830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675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7114B-0D51-7D1E-31AE-EBE92DAE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B9FDA1-E712-9739-A1BB-220DD564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71AD7B-C1EF-87E7-CD95-4F81A403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CAEF3-652C-4C84-9847-3E89A2538528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6F8375-2FF6-8949-D02A-163F0019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02866A-8119-F99F-409F-46ED0F9F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76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AFCCC1-5320-47B8-1A63-165B5219D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75C7D5-5750-B4B4-AF95-F3C73C43D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DEE91-72C2-8F75-5667-F9BA98EA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ED70-2F99-4651-8CAE-01798EA9C681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C1C83D-C236-FC4C-5F61-B7340B5C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148E5A-2822-473B-C6A3-F789A74B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93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B8C29-413F-BA1F-27B0-98BE9D64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4BE50C-80FD-BEBD-468C-A1B568715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8D4838-C525-1999-DC49-E535A363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45A5-9C1B-40D4-BEBD-58C87A02CFFE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E2C68B-004A-674C-A2F8-6C9F358F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DA58A6-2589-D270-0388-4E2A79C6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3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2A364-3DAF-77B4-E496-D52C2360E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96D0B0-B14B-7F75-8D95-E7C00F808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7B90B7-8D4E-FB0A-E019-170EE6E3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E58B-3A6F-48B8-9B2C-E1C570C8CAAA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AF19D7-BFCF-8592-DCFA-16CDBB9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958AF7-A12C-A341-65BB-27C0BB43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4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17EF49-941B-37CE-5D69-9BC1EAA6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AFA6F5-4984-D5FB-99DC-44BBF058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2AE211-72FB-B2D3-D2CC-5C1353F13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054C3E-D70E-CA84-AD67-794CF05D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342B-0D78-46DE-9034-9AE052F459CF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722969-8577-3CDF-8D87-D28298A3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E00D8-6CA1-72F4-5A8B-74DB9271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96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35A036-B310-49C5-BE06-A4B14C7E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AB9E02-BFF5-77F7-3CB8-048D0EEF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50AD0A-F2F9-1F4C-95D0-4CFF4A25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EB517B-D7F0-2385-8531-6DCDB6402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A99913-C81F-A9C5-CCD3-F8C14E1D8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0E1ABB8-B14D-402F-687C-11B40165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25BC-7990-4227-B3CB-519F76B6EF60}" type="datetime1">
              <a:rPr lang="en-US" smtClean="0"/>
              <a:t>4/29/24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C58E75E-5CBE-05FE-0C1D-83A37376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107FF1-4416-6F2D-3709-D627DCAA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48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32E6A-A798-6C6E-458D-2553F215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8E44D4-E58F-B9B9-9D7F-6F253763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570B-7FBD-4D1B-B590-5281B463A2CB}" type="datetime1">
              <a:rPr lang="en-US" smtClean="0"/>
              <a:t>4/29/24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2F5AC9-026A-B08E-BB19-2E38CBC69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0EC5C5-EC10-5E61-A394-2691DBA0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12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1D53D-87DF-2E3D-E522-E4E00EA4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82D0-B26A-402C-B933-F8254EE9991F}" type="datetime1">
              <a:rPr lang="en-US" smtClean="0"/>
              <a:t>4/29/24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476025-D58F-3A5F-FF86-FFA2DBA8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B2E98C-F775-EEDF-0F70-F3EEBAAA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18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48DB9-0DF0-616A-CFFC-E3B6E9383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2E0D63-7D09-3DEE-C100-34FF4B6F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12CCD-D921-973D-E393-072BF2414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0A7259-B9F1-7907-DA09-41BFF3E2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61C8-C1D7-4909-93CD-F126B85FE57B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63FD96-9E44-A011-9C3E-476CD3A6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B5DA58-D9CA-05ED-9AB1-B18FA935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11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D0C17-83D2-146E-476B-75C7DA31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5ABF5A-FF9A-25A5-2E6E-93014C0A7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30EA-EF83-D51A-8CEB-7B616BA5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2DF8EA-82CF-4300-11DB-497C95C3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ED0B-C98B-4589-9548-377E8A3F1F68}" type="datetime1">
              <a:rPr lang="en-US" smtClean="0"/>
              <a:t>4/29/24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C6089A-A42C-B914-CCAB-5BC150C3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269F743-5E34-867C-CA2D-9F292986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58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2D22ABA-38C7-81CF-43B7-3718DDE8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D900C3-1F25-F5FF-9698-F95A71A77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3B3F21-D128-9EA7-E43B-0196C371A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5C3CE-6185-4346-9F48-96615C2EEFEA}" type="datetime1">
              <a:rPr lang="en-US" smtClean="0"/>
              <a:t>4/29/24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268C7A-3470-CDE2-31D9-F342BB57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Conceptualizing and Implementing Spade Agents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A785C0-1BF0-8D96-9C9B-C668169D8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E5487-AAFE-4E66-9BDD-31EBE43F3C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63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C500C-81FD-BBC4-FD58-B4D41BD8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2235200"/>
            <a:ext cx="9639300" cy="2387600"/>
          </a:xfrm>
        </p:spPr>
        <p:txBody>
          <a:bodyPr>
            <a:noAutofit/>
          </a:bodyPr>
          <a:lstStyle/>
          <a:p>
            <a:r>
              <a:rPr lang="en-US" sz="4000" dirty="0"/>
              <a:t>Setting up a ROS2-based Multi-Agent System implementing the Contract Net Protocol and IDS Connectors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EED0D-C08F-8092-3214-BCA6DB860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0645"/>
            <a:ext cx="9144000" cy="366216"/>
          </a:xfrm>
        </p:spPr>
        <p:txBody>
          <a:bodyPr>
            <a:normAutofit/>
          </a:bodyPr>
          <a:lstStyle/>
          <a:p>
            <a:r>
              <a:rPr lang="sv-SE" sz="1800" b="0" i="0" u="none" strike="noStrike" baseline="0" dirty="0">
                <a:latin typeface="CIDFont+F2"/>
              </a:rPr>
              <a:t>Dennis Maecker</a:t>
            </a:r>
            <a:r>
              <a:rPr lang="sv-SE" sz="1800" baseline="30000" dirty="0">
                <a:latin typeface="CIDFont+F2"/>
              </a:rPr>
              <a:t>1</a:t>
            </a:r>
            <a:r>
              <a:rPr lang="sv-SE" sz="1800" b="0" i="0" u="none" strike="noStrike" baseline="0" dirty="0">
                <a:latin typeface="CIDFont+F2"/>
              </a:rPr>
              <a:t>, Henning Gösling</a:t>
            </a:r>
            <a:r>
              <a:rPr lang="sv-SE" sz="1800" b="0" i="0" u="none" strike="noStrike" baseline="30000" dirty="0">
                <a:latin typeface="CIDFont+F2"/>
              </a:rPr>
              <a:t>1,</a:t>
            </a:r>
            <a:r>
              <a:rPr lang="sv-SE" sz="1800" b="0" i="0" u="none" strike="noStrike" baseline="0" dirty="0">
                <a:latin typeface="CIDFont+F2"/>
              </a:rPr>
              <a:t>, </a:t>
            </a:r>
            <a:r>
              <a:rPr lang="en-US" sz="1800" b="0" i="0" u="none" strike="noStrike" baseline="0" dirty="0">
                <a:latin typeface="CIDFont+F2"/>
              </a:rPr>
              <a:t>Timon Sachweh</a:t>
            </a:r>
            <a:r>
              <a:rPr lang="en-US" sz="1800" baseline="30000" dirty="0">
                <a:latin typeface="CIDFont+F2"/>
              </a:rPr>
              <a:t>2</a:t>
            </a:r>
            <a:endParaRPr lang="de-DE" sz="1800" baseline="30000" dirty="0">
              <a:latin typeface="CIDFont+F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028650B-6DCF-EFBD-7DE0-32FE5BD9EBFB}"/>
              </a:ext>
            </a:extLst>
          </p:cNvPr>
          <p:cNvSpPr txBox="1"/>
          <p:nvPr/>
        </p:nvSpPr>
        <p:spPr>
          <a:xfrm>
            <a:off x="2150986" y="5216861"/>
            <a:ext cx="7890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aseline="30000" dirty="0">
                <a:latin typeface="CIDFont+F2"/>
              </a:rPr>
              <a:t>1 </a:t>
            </a:r>
            <a:r>
              <a:rPr lang="en-US" sz="1200" b="0" i="0" u="none" strike="noStrike" baseline="0" dirty="0">
                <a:latin typeface="CIDFont+F2"/>
              </a:rPr>
              <a:t>German Research Center for Artificial Intelligence, Osnabrück, Germany</a:t>
            </a:r>
          </a:p>
          <a:p>
            <a:pPr algn="ctr"/>
            <a:r>
              <a:rPr lang="de-DE" sz="1200" baseline="30000" dirty="0">
                <a:latin typeface="CIDFont+F2"/>
              </a:rPr>
              <a:t>2 </a:t>
            </a:r>
            <a:r>
              <a:rPr lang="de-DE" sz="1200" b="0" i="0" u="none" strike="noStrike" baseline="0" dirty="0">
                <a:latin typeface="CIDFont+F2"/>
              </a:rPr>
              <a:t>TU Dortmund University, Germany</a:t>
            </a:r>
            <a:endParaRPr lang="de-DE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2C59A6-6C5F-EBA3-E47A-DAA6FECEE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3201" y="1641139"/>
            <a:ext cx="1565442" cy="130096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DB3156-3791-3C29-A170-1A05FD94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007355"/>
            <a:ext cx="3261064" cy="6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18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40712E5-D6BA-58D9-996C-9921D4A7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050" y="3015268"/>
            <a:ext cx="6102519" cy="3090989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2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Robot Operating System 2 (ROS2) – Architecture Stack</a:t>
            </a:r>
            <a:endParaRPr lang="de-DE" sz="24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7A336C-E981-55EB-E5C3-8288203FAC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20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800" dirty="0"/>
              <a:t>No vendor lock-ins (built on an abstraction layer with separation between communication and robotic libraries)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Uses open standards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Has a big global community and industry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Communication is mainly message-based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ROS is well suited, for use cases, where robots or autonomous machines need to be controlled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Interaction with other agents / ROS2 clients can be done with the ROS2 communication protocols</a:t>
            </a: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482B58-6690-9FB9-2AD9-7CA2CB212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713" y="814753"/>
            <a:ext cx="274796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5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2BC3290-A238-2E69-D3DE-4A04D0A2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48" y="1455858"/>
            <a:ext cx="7772400" cy="4255041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3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6EF928-CD17-5519-1104-08783AE13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81" y="1455858"/>
            <a:ext cx="2405863" cy="427506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75D2CD0-93D7-81F4-FAD0-1790818EE1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Robot Operating System 2 (ROS2) – Architecture Stack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523539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4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Contract Net Protocol in Multi-Agent Systems</a:t>
            </a:r>
            <a:endParaRPr lang="de-DE" sz="2400" b="1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E911A504-A715-7BBD-4199-55C17267BE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920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1800" dirty="0"/>
              <a:t>Is a coordination mechanism which acts like auctions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With identifiers, multiple instances of CNP mechanisms can run in parallel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ROS2 uses message-based communication between agents to communicate with each other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We need 4 topics in the ROS2 publish-subscribe message-based communication protocol to build the CNP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62E8771-7904-F527-4535-2D3B27ACE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149" y="1447799"/>
            <a:ext cx="5092083" cy="46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is, Diagramm, Screenshot enthält.&#10;&#10;Automatisch generierte Beschreibung">
            <a:extLst>
              <a:ext uri="{FF2B5EF4-FFF2-40B4-BE49-F238E27FC236}">
                <a16:creationId xmlns:a16="http://schemas.microsoft.com/office/drawing/2014/main" id="{37357B41-591A-6A37-A314-D4CD3BC17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35" y="932656"/>
            <a:ext cx="7854965" cy="5788819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5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Data Exchange throughout IDS connectors (Federated Data Spaces)</a:t>
            </a:r>
            <a:endParaRPr lang="de-DE" sz="24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45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6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Data Exchange throughout IDS connectors (Federated Data Spaces)</a:t>
            </a:r>
            <a:endParaRPr lang="de-DE" sz="24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7A51D6-56F8-4450-F243-425010B11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33" y="2140939"/>
            <a:ext cx="8706933" cy="376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5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7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Why those technologies?</a:t>
            </a:r>
            <a:endParaRPr lang="de-DE" sz="24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715A4C-E4CA-E238-18E6-696D267A9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58" y="1567595"/>
            <a:ext cx="5276861" cy="166797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50A12D1-B0CE-660F-DE4E-AB01FFC0A39E}"/>
              </a:ext>
            </a:extLst>
          </p:cNvPr>
          <p:cNvSpPr txBox="1"/>
          <p:nvPr/>
        </p:nvSpPr>
        <p:spPr>
          <a:xfrm>
            <a:off x="7323564" y="1638301"/>
            <a:ext cx="3626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needed to allow agents</a:t>
            </a:r>
          </a:p>
          <a:p>
            <a:pPr algn="ctr"/>
            <a:r>
              <a:rPr lang="en-US" sz="2000" dirty="0"/>
              <a:t>to act with a bidding-system to </a:t>
            </a:r>
          </a:p>
          <a:p>
            <a:pPr algn="ctr"/>
            <a:r>
              <a:rPr lang="en-US" sz="2000" dirty="0"/>
              <a:t>efficiently calculate freight lists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BC1F0E-0B71-186A-3CE8-848253225423}"/>
              </a:ext>
            </a:extLst>
          </p:cNvPr>
          <p:cNvSpPr txBox="1"/>
          <p:nvPr/>
        </p:nvSpPr>
        <p:spPr>
          <a:xfrm>
            <a:off x="1014847" y="4452660"/>
            <a:ext cx="5901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 needed to be able to run directly on hardware of </a:t>
            </a:r>
          </a:p>
          <a:p>
            <a:pPr algn="ctr"/>
            <a:r>
              <a:rPr lang="en-US" sz="2000" dirty="0"/>
              <a:t>logistics companies like trailers or </a:t>
            </a:r>
          </a:p>
          <a:p>
            <a:pPr algn="ctr"/>
            <a:r>
              <a:rPr lang="en-US" sz="2000" dirty="0"/>
              <a:t>Autonomous Parcel Delivery Robots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AF400E5-4FF4-EECF-C471-121562297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3680496"/>
            <a:ext cx="4572000" cy="23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6039660-0806-1D0A-D68A-560AE6C3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93160-8894-4751-A0D9-2A5B47DB604D}" type="datetime1">
              <a:rPr lang="en-US" smtClean="0"/>
              <a:t>5/4/24</a:t>
            </a:fld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BEB0840-79F7-57D2-6BF5-2F77976D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E5487-AAFE-4E66-9BDD-31EBE43F3CDB}" type="slidenum">
              <a:rPr lang="de-DE" smtClean="0"/>
              <a:t>8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CC2565AC-B20D-6B4A-2153-55091AD26B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Example Use Case: Transport Logistics Domain</a:t>
            </a:r>
            <a:endParaRPr lang="de-DE" sz="24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9645CB7-26BB-0EF5-6F14-86CF4BB96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934" y="67873"/>
            <a:ext cx="460219" cy="382465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049DCE1B-98D5-CFE8-1A3F-D242FBD2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664" y="136525"/>
            <a:ext cx="1354024" cy="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ußzeilenplatzhalter 6">
            <a:extLst>
              <a:ext uri="{FF2B5EF4-FFF2-40B4-BE49-F238E27FC236}">
                <a16:creationId xmlns:a16="http://schemas.microsoft.com/office/drawing/2014/main" id="{61CC303E-EE67-BB3C-5B4C-13C22E5B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50"/>
            <a:ext cx="4572000" cy="365125"/>
          </a:xfrm>
        </p:spPr>
        <p:txBody>
          <a:bodyPr/>
          <a:lstStyle/>
          <a:p>
            <a:r>
              <a:rPr lang="en-US" dirty="0"/>
              <a:t>ROS2-based Multi-Agent System implementing CNP and IDS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D97A14-BC79-44D2-5C12-0E9154917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1987940"/>
            <a:ext cx="7772400" cy="3355702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0DC7B36-68A6-20B5-7A7A-9B12463F4D98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3543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1800" dirty="0" err="1"/>
              <a:t>Bordero</a:t>
            </a:r>
            <a:r>
              <a:rPr lang="en-GB" sz="1800" dirty="0"/>
              <a:t>: Administrates freight lists and provides them to the trailers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/>
              <a:t>Trailer: Is the automated software agent for one trailer in a fleet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/>
              <a:t>Demonstrator for processes between </a:t>
            </a:r>
            <a:r>
              <a:rPr lang="en-GB" sz="1800" dirty="0" err="1"/>
              <a:t>Bordero</a:t>
            </a:r>
            <a:r>
              <a:rPr lang="en-GB" sz="1800" dirty="0"/>
              <a:t> and Trailer Agents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/>
              <a:t>Tests ran successfully for 100+ software agents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/>
              <a:t>IDS ensures sovereign and secure data exchange</a:t>
            </a:r>
          </a:p>
          <a:p>
            <a:pPr marL="514350" indent="-514350">
              <a:buFont typeface="+mj-lt"/>
              <a:buAutoNum type="arabicPeriod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3495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Breitbild</PresentationFormat>
  <Paragraphs>54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CIDFont+F2</vt:lpstr>
      <vt:lpstr>Office</vt:lpstr>
      <vt:lpstr>Setting up a ROS2-based Multi-Agent System implementing the Contract Net Protocol and IDS Connectors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Procedure for Conceptualizing and Implementing SPADE Agents</dc:title>
  <dc:creator>Henning Gösling</dc:creator>
  <cp:lastModifiedBy>Sabine Sachweh</cp:lastModifiedBy>
  <cp:revision>9</cp:revision>
  <dcterms:created xsi:type="dcterms:W3CDTF">2024-04-24T08:23:26Z</dcterms:created>
  <dcterms:modified xsi:type="dcterms:W3CDTF">2024-05-04T01:01:54Z</dcterms:modified>
</cp:coreProperties>
</file>